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8" r:id="rId4"/>
    <p:sldId id="289" r:id="rId5"/>
    <p:sldId id="290" r:id="rId6"/>
    <p:sldId id="293" r:id="rId7"/>
    <p:sldId id="291" r:id="rId8"/>
    <p:sldId id="292" r:id="rId9"/>
    <p:sldId id="294" r:id="rId10"/>
    <p:sldId id="295" r:id="rId11"/>
    <p:sldId id="297" r:id="rId12"/>
    <p:sldId id="296" r:id="rId13"/>
    <p:sldId id="298" r:id="rId14"/>
    <p:sldId id="299" r:id="rId15"/>
    <p:sldId id="300" r:id="rId16"/>
    <p:sldId id="287" r:id="rId17"/>
    <p:sldId id="26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 Ros Kozarić" initials="MRK" lastIdx="2" clrIdx="0">
    <p:extLst>
      <p:ext uri="{19B8F6BF-5375-455C-9EA6-DF929625EA0E}">
        <p15:presenceInfo xmlns:p15="http://schemas.microsoft.com/office/powerpoint/2012/main" userId="Marija Ros Kozar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86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4T11:57:23.60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Što prepoznajete na fotografijama? Opišite.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794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https://commons.wikimedia.org/wiki/File:Iceland_satellite.jpg, https://commons.wikimedia.org/wiki/File:Volcanic_system_iceland_inkscape.svg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617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Wikimedia</a:t>
            </a:r>
            <a:r>
              <a:rPr lang="hr-HR" dirty="0"/>
              <a:t> - https://commons.wikimedia.org/wiki/File:Lake_Inari_-_panoramio_(10).jpg , arhiva Školske knjige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723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Prirodna bogatstva sjevera Europe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79638E1-69A9-46B4-A63D-967D01977407}"/>
              </a:ext>
            </a:extLst>
          </p:cNvPr>
          <p:cNvSpPr txBox="1"/>
          <p:nvPr/>
        </p:nvSpPr>
        <p:spPr>
          <a:xfrm>
            <a:off x="692458" y="1438183"/>
            <a:ext cx="302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SJEVERNA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D805B5F-467A-46CC-AB17-A2E3ECDF0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4" y="2626110"/>
            <a:ext cx="3904488" cy="3677036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najviše preoblikovan u ledeno doba i nakon njega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i="1" dirty="0"/>
              <a:t>Objasnite: Kako je moguće da Beringov prolaz tijekom ledenog doba nije postojao?</a:t>
            </a:r>
          </a:p>
          <a:p>
            <a:pPr marL="0" indent="0">
              <a:buNone/>
            </a:pPr>
            <a:r>
              <a:rPr lang="hr-HR" sz="2400" i="1" dirty="0"/>
              <a:t>(Pronađite ga na geografskoj karti.)</a:t>
            </a:r>
          </a:p>
          <a:p>
            <a:pPr marL="0" indent="0">
              <a:buNone/>
            </a:pPr>
            <a:endParaRPr lang="hr-HR" sz="2400" i="1" dirty="0"/>
          </a:p>
          <a:p>
            <a:r>
              <a:rPr lang="hr-HR" sz="2400" dirty="0"/>
              <a:t>prije 12 000 godina formirana su jezera, fjordovi, </a:t>
            </a:r>
            <a:r>
              <a:rPr lang="hr-HR" sz="2400" dirty="0" err="1"/>
              <a:t>fjeldovi</a:t>
            </a:r>
            <a:r>
              <a:rPr lang="hr-HR" sz="2400" dirty="0"/>
              <a:t> i morene</a:t>
            </a:r>
          </a:p>
          <a:p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30014FC-D4CE-4327-9FDB-CCC24B6D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36" y="1439736"/>
            <a:ext cx="10515600" cy="770868"/>
          </a:xfrm>
        </p:spPr>
        <p:txBody>
          <a:bodyPr/>
          <a:lstStyle/>
          <a:p>
            <a:r>
              <a:rPr lang="hr-HR" dirty="0"/>
              <a:t>Ledeno je doba ostavilo duboke tragove</a:t>
            </a:r>
          </a:p>
        </p:txBody>
      </p:sp>
      <p:pic>
        <p:nvPicPr>
          <p:cNvPr id="4" name="Picture 2" descr="C:\Users\Svjetlana\Documents\školska knjiga\ppt predlosci i slike\slike2\PPT\Fotolia_2117142_L.jpg">
            <a:extLst>
              <a:ext uri="{FF2B5EF4-FFF2-40B4-BE49-F238E27FC236}">
                <a16:creationId xmlns:a16="http://schemas.microsoft.com/office/drawing/2014/main" id="{3217392B-D7AF-4402-98B9-1E4CF40D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91" y="2049569"/>
            <a:ext cx="3160532" cy="202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5B00F1D-3AE3-4109-A527-06D2D74884CB}"/>
              </a:ext>
            </a:extLst>
          </p:cNvPr>
          <p:cNvSpPr txBox="1"/>
          <p:nvPr/>
        </p:nvSpPr>
        <p:spPr>
          <a:xfrm>
            <a:off x="4868526" y="3993767"/>
            <a:ext cx="2606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/>
              <a:t>Sognefjord</a:t>
            </a:r>
            <a:r>
              <a:rPr lang="hr-HR" sz="1600" dirty="0"/>
              <a:t>, Norveška</a:t>
            </a:r>
          </a:p>
        </p:txBody>
      </p:sp>
      <p:pic>
        <p:nvPicPr>
          <p:cNvPr id="7" name="Slika 6" descr="Slika na kojoj se prikazuje planina, na otvorenom, priroda, nebo&#10;&#10;Opis je automatski generiran">
            <a:extLst>
              <a:ext uri="{FF2B5EF4-FFF2-40B4-BE49-F238E27FC236}">
                <a16:creationId xmlns:a16="http://schemas.microsoft.com/office/drawing/2014/main" id="{8716F59C-D78B-42CF-B6D7-D65EE791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103" y="2156898"/>
            <a:ext cx="3041309" cy="2046405"/>
          </a:xfrm>
          <a:prstGeom prst="rect">
            <a:avLst/>
          </a:prstGeom>
        </p:spPr>
      </p:pic>
      <p:pic>
        <p:nvPicPr>
          <p:cNvPr id="9" name="Slika 8" descr="Slika na kojoj se prikazuje voda, priroda, jezerce, jezero&#10;&#10;Opis je automatski generiran">
            <a:extLst>
              <a:ext uri="{FF2B5EF4-FFF2-40B4-BE49-F238E27FC236}">
                <a16:creationId xmlns:a16="http://schemas.microsoft.com/office/drawing/2014/main" id="{F2607DA5-63D2-41B0-9EDC-0169AEF3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572" y="4337407"/>
            <a:ext cx="3242570" cy="216171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6BEA7BEF-EB95-430A-9034-817D4E135584}"/>
              </a:ext>
            </a:extLst>
          </p:cNvPr>
          <p:cNvSpPr txBox="1"/>
          <p:nvPr/>
        </p:nvSpPr>
        <p:spPr>
          <a:xfrm>
            <a:off x="4868526" y="6446953"/>
            <a:ext cx="2473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Jezero </a:t>
            </a:r>
            <a:r>
              <a:rPr lang="hr-HR" sz="1600" dirty="0" err="1"/>
              <a:t>Inari</a:t>
            </a:r>
            <a:r>
              <a:rPr lang="hr-HR" sz="1600" dirty="0"/>
              <a:t>, Finska</a:t>
            </a:r>
          </a:p>
        </p:txBody>
      </p:sp>
      <p:pic>
        <p:nvPicPr>
          <p:cNvPr id="11" name="Picture 2" descr="C:\Users\Svjetlana\Documents\školska knjiga\ppt predlosci i slike\slike2\PPT\sh903730.jpg">
            <a:extLst>
              <a:ext uri="{FF2B5EF4-FFF2-40B4-BE49-F238E27FC236}">
                <a16:creationId xmlns:a16="http://schemas.microsoft.com/office/drawing/2014/main" id="{65A952C1-999B-4E3D-BE5A-34FA4F79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188" y="4337407"/>
            <a:ext cx="3041308" cy="219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B1C4BCB2-4F0E-4C21-B745-FD16A83EAEC9}"/>
              </a:ext>
            </a:extLst>
          </p:cNvPr>
          <p:cNvSpPr txBox="1"/>
          <p:nvPr/>
        </p:nvSpPr>
        <p:spPr>
          <a:xfrm>
            <a:off x="8162123" y="6473037"/>
            <a:ext cx="3000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Ledenjačke morene</a:t>
            </a:r>
          </a:p>
        </p:txBody>
      </p:sp>
    </p:spTree>
    <p:extLst>
      <p:ext uri="{BB962C8B-B14F-4D97-AF65-F5344CB8AC3E}">
        <p14:creationId xmlns:p14="http://schemas.microsoft.com/office/powerpoint/2010/main" val="25406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87F039A-D571-4A12-9FC2-53C833F53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003" y="1357813"/>
            <a:ext cx="6717314" cy="4998599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7EE2400-733D-4D1D-85D3-5E14E9EA206C}"/>
              </a:ext>
            </a:extLst>
          </p:cNvPr>
          <p:cNvSpPr txBox="1"/>
          <p:nvPr/>
        </p:nvSpPr>
        <p:spPr>
          <a:xfrm>
            <a:off x="7572652" y="1509204"/>
            <a:ext cx="41192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Razmislite: Zašto se Botnički zaljev zaleđuje?</a:t>
            </a:r>
          </a:p>
          <a:p>
            <a:endParaRPr lang="hr-HR" sz="2400" i="1" dirty="0"/>
          </a:p>
          <a:p>
            <a:endParaRPr lang="hr-HR" sz="2400" i="1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21530A8-000B-4B87-9554-9A863C26E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741" y="4100929"/>
            <a:ext cx="27622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0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0F2F2CF-9147-4F63-94AC-DCD09425E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i="1" dirty="0"/>
              <a:t>Koji klimatski čimbenici utječu na klimu regije Sjeverna Europa?</a:t>
            </a:r>
          </a:p>
          <a:p>
            <a:pPr marL="0" indent="0">
              <a:buNone/>
            </a:pPr>
            <a:r>
              <a:rPr lang="hr-HR" sz="2400" i="1" dirty="0"/>
              <a:t>Zašto se Norveško more i južna obala Islanda nikada ne zaleđuju?</a:t>
            </a:r>
          </a:p>
          <a:p>
            <a:pPr marL="0" indent="0">
              <a:buNone/>
            </a:pPr>
            <a:r>
              <a:rPr lang="hr-HR" sz="2400" i="1" dirty="0"/>
              <a:t>Zašto se sjeverni dio Baltičkog mora, Finski i Botnički zaljev zaleđuju?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AAABDB7-6B59-4EE9-8D21-61D77B99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Klima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53EC1C5-1284-4C86-AF8F-3933177B96C3}"/>
              </a:ext>
            </a:extLst>
          </p:cNvPr>
          <p:cNvSpPr txBox="1"/>
          <p:nvPr/>
        </p:nvSpPr>
        <p:spPr>
          <a:xfrm>
            <a:off x="609600" y="4608576"/>
            <a:ext cx="9790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Golfska struja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udaljenost od ekvatora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zračna strujanja</a:t>
            </a:r>
          </a:p>
        </p:txBody>
      </p:sp>
    </p:spTree>
    <p:extLst>
      <p:ext uri="{BB962C8B-B14F-4D97-AF65-F5344CB8AC3E}">
        <p14:creationId xmlns:p14="http://schemas.microsoft.com/office/powerpoint/2010/main" val="22070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Svjetlana\Documents\školska knjiga\ppt\7\nordijske.jpg">
            <a:extLst>
              <a:ext uri="{FF2B5EF4-FFF2-40B4-BE49-F238E27FC236}">
                <a16:creationId xmlns:a16="http://schemas.microsoft.com/office/drawing/2014/main" id="{CB27DA07-63E6-449D-AE8B-434279FB78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63" y="1157610"/>
            <a:ext cx="7387651" cy="538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20A09CBE-F633-4375-A45B-CA86240CFAFF}"/>
              </a:ext>
            </a:extLst>
          </p:cNvPr>
          <p:cNvSpPr/>
          <p:nvPr/>
        </p:nvSpPr>
        <p:spPr>
          <a:xfrm>
            <a:off x="3319397" y="1377862"/>
            <a:ext cx="801666" cy="57098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66°30´</a:t>
            </a:r>
          </a:p>
        </p:txBody>
      </p:sp>
      <p:sp>
        <p:nvSpPr>
          <p:cNvPr id="7" name="Prostoručno: oblik 6">
            <a:extLst>
              <a:ext uri="{FF2B5EF4-FFF2-40B4-BE49-F238E27FC236}">
                <a16:creationId xmlns:a16="http://schemas.microsoft.com/office/drawing/2014/main" id="{83B702FE-B1CC-4146-860D-364F6FD1CF1C}"/>
              </a:ext>
            </a:extLst>
          </p:cNvPr>
          <p:cNvSpPr/>
          <p:nvPr/>
        </p:nvSpPr>
        <p:spPr>
          <a:xfrm>
            <a:off x="4133589" y="1653436"/>
            <a:ext cx="7427934" cy="1202498"/>
          </a:xfrm>
          <a:custGeom>
            <a:avLst/>
            <a:gdLst>
              <a:gd name="connsiteX0" fmla="*/ 0 w 7427934"/>
              <a:gd name="connsiteY0" fmla="*/ 0 h 1202498"/>
              <a:gd name="connsiteX1" fmla="*/ 62630 w 7427934"/>
              <a:gd name="connsiteY1" fmla="*/ 37578 h 1202498"/>
              <a:gd name="connsiteX2" fmla="*/ 137786 w 7427934"/>
              <a:gd name="connsiteY2" fmla="*/ 87682 h 1202498"/>
              <a:gd name="connsiteX3" fmla="*/ 187890 w 7427934"/>
              <a:gd name="connsiteY3" fmla="*/ 112734 h 1202498"/>
              <a:gd name="connsiteX4" fmla="*/ 237995 w 7427934"/>
              <a:gd name="connsiteY4" fmla="*/ 150312 h 1202498"/>
              <a:gd name="connsiteX5" fmla="*/ 275573 w 7427934"/>
              <a:gd name="connsiteY5" fmla="*/ 162838 h 1202498"/>
              <a:gd name="connsiteX6" fmla="*/ 350729 w 7427934"/>
              <a:gd name="connsiteY6" fmla="*/ 200416 h 1202498"/>
              <a:gd name="connsiteX7" fmla="*/ 551145 w 7427934"/>
              <a:gd name="connsiteY7" fmla="*/ 325676 h 1202498"/>
              <a:gd name="connsiteX8" fmla="*/ 626301 w 7427934"/>
              <a:gd name="connsiteY8" fmla="*/ 363254 h 1202498"/>
              <a:gd name="connsiteX9" fmla="*/ 663879 w 7427934"/>
              <a:gd name="connsiteY9" fmla="*/ 375780 h 1202498"/>
              <a:gd name="connsiteX10" fmla="*/ 713984 w 7427934"/>
              <a:gd name="connsiteY10" fmla="*/ 400832 h 1202498"/>
              <a:gd name="connsiteX11" fmla="*/ 751562 w 7427934"/>
              <a:gd name="connsiteY11" fmla="*/ 413359 h 1202498"/>
              <a:gd name="connsiteX12" fmla="*/ 864296 w 7427934"/>
              <a:gd name="connsiteY12" fmla="*/ 463463 h 1202498"/>
              <a:gd name="connsiteX13" fmla="*/ 914400 w 7427934"/>
              <a:gd name="connsiteY13" fmla="*/ 501041 h 1202498"/>
              <a:gd name="connsiteX14" fmla="*/ 989556 w 7427934"/>
              <a:gd name="connsiteY14" fmla="*/ 526093 h 1202498"/>
              <a:gd name="connsiteX15" fmla="*/ 1102290 w 7427934"/>
              <a:gd name="connsiteY15" fmla="*/ 588723 h 1202498"/>
              <a:gd name="connsiteX16" fmla="*/ 1177447 w 7427934"/>
              <a:gd name="connsiteY16" fmla="*/ 613775 h 1202498"/>
              <a:gd name="connsiteX17" fmla="*/ 1215025 w 7427934"/>
              <a:gd name="connsiteY17" fmla="*/ 638827 h 1202498"/>
              <a:gd name="connsiteX18" fmla="*/ 1302707 w 7427934"/>
              <a:gd name="connsiteY18" fmla="*/ 676405 h 1202498"/>
              <a:gd name="connsiteX19" fmla="*/ 1340285 w 7427934"/>
              <a:gd name="connsiteY19" fmla="*/ 701457 h 1202498"/>
              <a:gd name="connsiteX20" fmla="*/ 1377863 w 7427934"/>
              <a:gd name="connsiteY20" fmla="*/ 713983 h 1202498"/>
              <a:gd name="connsiteX21" fmla="*/ 1478071 w 7427934"/>
              <a:gd name="connsiteY21" fmla="*/ 739035 h 1202498"/>
              <a:gd name="connsiteX22" fmla="*/ 1528175 w 7427934"/>
              <a:gd name="connsiteY22" fmla="*/ 751561 h 1202498"/>
              <a:gd name="connsiteX23" fmla="*/ 1603332 w 7427934"/>
              <a:gd name="connsiteY23" fmla="*/ 801665 h 1202498"/>
              <a:gd name="connsiteX24" fmla="*/ 1703540 w 7427934"/>
              <a:gd name="connsiteY24" fmla="*/ 839243 h 1202498"/>
              <a:gd name="connsiteX25" fmla="*/ 1741118 w 7427934"/>
              <a:gd name="connsiteY25" fmla="*/ 851769 h 1202498"/>
              <a:gd name="connsiteX26" fmla="*/ 1791222 w 7427934"/>
              <a:gd name="connsiteY26" fmla="*/ 876822 h 1202498"/>
              <a:gd name="connsiteX27" fmla="*/ 1878904 w 7427934"/>
              <a:gd name="connsiteY27" fmla="*/ 901874 h 1202498"/>
              <a:gd name="connsiteX28" fmla="*/ 1941534 w 7427934"/>
              <a:gd name="connsiteY28" fmla="*/ 926926 h 1202498"/>
              <a:gd name="connsiteX29" fmla="*/ 2054269 w 7427934"/>
              <a:gd name="connsiteY29" fmla="*/ 939452 h 1202498"/>
              <a:gd name="connsiteX30" fmla="*/ 2129425 w 7427934"/>
              <a:gd name="connsiteY30" fmla="*/ 951978 h 1202498"/>
              <a:gd name="connsiteX31" fmla="*/ 2317315 w 7427934"/>
              <a:gd name="connsiteY31" fmla="*/ 977030 h 1202498"/>
              <a:gd name="connsiteX32" fmla="*/ 2442575 w 7427934"/>
              <a:gd name="connsiteY32" fmla="*/ 1014608 h 1202498"/>
              <a:gd name="connsiteX33" fmla="*/ 2555310 w 7427934"/>
              <a:gd name="connsiteY33" fmla="*/ 1039660 h 1202498"/>
              <a:gd name="connsiteX34" fmla="*/ 2617940 w 7427934"/>
              <a:gd name="connsiteY34" fmla="*/ 1064712 h 1202498"/>
              <a:gd name="connsiteX35" fmla="*/ 2693096 w 7427934"/>
              <a:gd name="connsiteY35" fmla="*/ 1077238 h 1202498"/>
              <a:gd name="connsiteX36" fmla="*/ 3081403 w 7427934"/>
              <a:gd name="connsiteY36" fmla="*/ 1102290 h 1202498"/>
              <a:gd name="connsiteX37" fmla="*/ 3281819 w 7427934"/>
              <a:gd name="connsiteY37" fmla="*/ 1127342 h 1202498"/>
              <a:gd name="connsiteX38" fmla="*/ 3407079 w 7427934"/>
              <a:gd name="connsiteY38" fmla="*/ 1152394 h 1202498"/>
              <a:gd name="connsiteX39" fmla="*/ 3532340 w 7427934"/>
              <a:gd name="connsiteY39" fmla="*/ 1164920 h 1202498"/>
              <a:gd name="connsiteX40" fmla="*/ 3607496 w 7427934"/>
              <a:gd name="connsiteY40" fmla="*/ 1177446 h 1202498"/>
              <a:gd name="connsiteX41" fmla="*/ 3670126 w 7427934"/>
              <a:gd name="connsiteY41" fmla="*/ 1189972 h 1202498"/>
              <a:gd name="connsiteX42" fmla="*/ 3895595 w 7427934"/>
              <a:gd name="connsiteY42" fmla="*/ 1202498 h 1202498"/>
              <a:gd name="connsiteX43" fmla="*/ 4759890 w 7427934"/>
              <a:gd name="connsiteY43" fmla="*/ 1189972 h 1202498"/>
              <a:gd name="connsiteX44" fmla="*/ 4860099 w 7427934"/>
              <a:gd name="connsiteY44" fmla="*/ 1177446 h 1202498"/>
              <a:gd name="connsiteX45" fmla="*/ 5298510 w 7427934"/>
              <a:gd name="connsiteY45" fmla="*/ 1164920 h 1202498"/>
              <a:gd name="connsiteX46" fmla="*/ 5423770 w 7427934"/>
              <a:gd name="connsiteY46" fmla="*/ 1152394 h 1202498"/>
              <a:gd name="connsiteX47" fmla="*/ 5461348 w 7427934"/>
              <a:gd name="connsiteY47" fmla="*/ 1139868 h 1202498"/>
              <a:gd name="connsiteX48" fmla="*/ 5536504 w 7427934"/>
              <a:gd name="connsiteY48" fmla="*/ 1127342 h 1202498"/>
              <a:gd name="connsiteX49" fmla="*/ 5649238 w 7427934"/>
              <a:gd name="connsiteY49" fmla="*/ 1102290 h 1202498"/>
              <a:gd name="connsiteX50" fmla="*/ 6112701 w 7427934"/>
              <a:gd name="connsiteY50" fmla="*/ 1064712 h 1202498"/>
              <a:gd name="connsiteX51" fmla="*/ 6187858 w 7427934"/>
              <a:gd name="connsiteY51" fmla="*/ 1052186 h 1202498"/>
              <a:gd name="connsiteX52" fmla="*/ 6263014 w 7427934"/>
              <a:gd name="connsiteY52" fmla="*/ 1027134 h 1202498"/>
              <a:gd name="connsiteX53" fmla="*/ 6375748 w 7427934"/>
              <a:gd name="connsiteY53" fmla="*/ 1002082 h 1202498"/>
              <a:gd name="connsiteX54" fmla="*/ 6413326 w 7427934"/>
              <a:gd name="connsiteY54" fmla="*/ 989556 h 1202498"/>
              <a:gd name="connsiteX55" fmla="*/ 6526060 w 7427934"/>
              <a:gd name="connsiteY55" fmla="*/ 964504 h 1202498"/>
              <a:gd name="connsiteX56" fmla="*/ 6588690 w 7427934"/>
              <a:gd name="connsiteY56" fmla="*/ 939452 h 1202498"/>
              <a:gd name="connsiteX57" fmla="*/ 6688899 w 7427934"/>
              <a:gd name="connsiteY57" fmla="*/ 914400 h 1202498"/>
              <a:gd name="connsiteX58" fmla="*/ 6751529 w 7427934"/>
              <a:gd name="connsiteY58" fmla="*/ 889348 h 1202498"/>
              <a:gd name="connsiteX59" fmla="*/ 6801633 w 7427934"/>
              <a:gd name="connsiteY59" fmla="*/ 864296 h 1202498"/>
              <a:gd name="connsiteX60" fmla="*/ 6864263 w 7427934"/>
              <a:gd name="connsiteY60" fmla="*/ 851769 h 1202498"/>
              <a:gd name="connsiteX61" fmla="*/ 7002049 w 7427934"/>
              <a:gd name="connsiteY61" fmla="*/ 814191 h 1202498"/>
              <a:gd name="connsiteX62" fmla="*/ 7127310 w 7427934"/>
              <a:gd name="connsiteY62" fmla="*/ 764087 h 1202498"/>
              <a:gd name="connsiteX63" fmla="*/ 7252570 w 7427934"/>
              <a:gd name="connsiteY63" fmla="*/ 713983 h 1202498"/>
              <a:gd name="connsiteX64" fmla="*/ 7302674 w 7427934"/>
              <a:gd name="connsiteY64" fmla="*/ 676405 h 1202498"/>
              <a:gd name="connsiteX65" fmla="*/ 7377830 w 7427934"/>
              <a:gd name="connsiteY65" fmla="*/ 613775 h 1202498"/>
              <a:gd name="connsiteX66" fmla="*/ 7427934 w 7427934"/>
              <a:gd name="connsiteY66" fmla="*/ 538619 h 120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427934" h="1202498">
                <a:moveTo>
                  <a:pt x="0" y="0"/>
                </a:moveTo>
                <a:cubicBezTo>
                  <a:pt x="20877" y="12526"/>
                  <a:pt x="42090" y="24507"/>
                  <a:pt x="62630" y="37578"/>
                </a:cubicBezTo>
                <a:cubicBezTo>
                  <a:pt x="88032" y="53743"/>
                  <a:pt x="111968" y="72191"/>
                  <a:pt x="137786" y="87682"/>
                </a:cubicBezTo>
                <a:cubicBezTo>
                  <a:pt x="153798" y="97289"/>
                  <a:pt x="172056" y="102838"/>
                  <a:pt x="187890" y="112734"/>
                </a:cubicBezTo>
                <a:cubicBezTo>
                  <a:pt x="205594" y="123799"/>
                  <a:pt x="219869" y="139954"/>
                  <a:pt x="237995" y="150312"/>
                </a:cubicBezTo>
                <a:cubicBezTo>
                  <a:pt x="249459" y="156863"/>
                  <a:pt x="263507" y="157476"/>
                  <a:pt x="275573" y="162838"/>
                </a:cubicBezTo>
                <a:cubicBezTo>
                  <a:pt x="301168" y="174214"/>
                  <a:pt x="327168" y="185270"/>
                  <a:pt x="350729" y="200416"/>
                </a:cubicBezTo>
                <a:cubicBezTo>
                  <a:pt x="443033" y="259754"/>
                  <a:pt x="447384" y="291089"/>
                  <a:pt x="551145" y="325676"/>
                </a:cubicBezTo>
                <a:cubicBezTo>
                  <a:pt x="645598" y="357160"/>
                  <a:pt x="529173" y="314690"/>
                  <a:pt x="626301" y="363254"/>
                </a:cubicBezTo>
                <a:cubicBezTo>
                  <a:pt x="638111" y="369159"/>
                  <a:pt x="651743" y="370579"/>
                  <a:pt x="663879" y="375780"/>
                </a:cubicBezTo>
                <a:cubicBezTo>
                  <a:pt x="681042" y="383136"/>
                  <a:pt x="696821" y="393476"/>
                  <a:pt x="713984" y="400832"/>
                </a:cubicBezTo>
                <a:cubicBezTo>
                  <a:pt x="726120" y="406033"/>
                  <a:pt x="739199" y="408723"/>
                  <a:pt x="751562" y="413359"/>
                </a:cubicBezTo>
                <a:cubicBezTo>
                  <a:pt x="781259" y="424495"/>
                  <a:pt x="835828" y="445671"/>
                  <a:pt x="864296" y="463463"/>
                </a:cubicBezTo>
                <a:cubicBezTo>
                  <a:pt x="881999" y="474528"/>
                  <a:pt x="895727" y="491705"/>
                  <a:pt x="914400" y="501041"/>
                </a:cubicBezTo>
                <a:cubicBezTo>
                  <a:pt x="938019" y="512851"/>
                  <a:pt x="966912" y="512507"/>
                  <a:pt x="989556" y="526093"/>
                </a:cubicBezTo>
                <a:cubicBezTo>
                  <a:pt x="1021337" y="545162"/>
                  <a:pt x="1066351" y="574347"/>
                  <a:pt x="1102290" y="588723"/>
                </a:cubicBezTo>
                <a:cubicBezTo>
                  <a:pt x="1126809" y="598530"/>
                  <a:pt x="1155475" y="599127"/>
                  <a:pt x="1177447" y="613775"/>
                </a:cubicBezTo>
                <a:cubicBezTo>
                  <a:pt x="1189973" y="622126"/>
                  <a:pt x="1201560" y="632094"/>
                  <a:pt x="1215025" y="638827"/>
                </a:cubicBezTo>
                <a:cubicBezTo>
                  <a:pt x="1355554" y="709091"/>
                  <a:pt x="1120251" y="572145"/>
                  <a:pt x="1302707" y="676405"/>
                </a:cubicBezTo>
                <a:cubicBezTo>
                  <a:pt x="1315778" y="683874"/>
                  <a:pt x="1326820" y="694724"/>
                  <a:pt x="1340285" y="701457"/>
                </a:cubicBezTo>
                <a:cubicBezTo>
                  <a:pt x="1352095" y="707362"/>
                  <a:pt x="1365125" y="710509"/>
                  <a:pt x="1377863" y="713983"/>
                </a:cubicBezTo>
                <a:cubicBezTo>
                  <a:pt x="1411080" y="723042"/>
                  <a:pt x="1444668" y="730684"/>
                  <a:pt x="1478071" y="739035"/>
                </a:cubicBezTo>
                <a:lnTo>
                  <a:pt x="1528175" y="751561"/>
                </a:lnTo>
                <a:cubicBezTo>
                  <a:pt x="1553227" y="768262"/>
                  <a:pt x="1574122" y="794362"/>
                  <a:pt x="1603332" y="801665"/>
                </a:cubicBezTo>
                <a:cubicBezTo>
                  <a:pt x="1695707" y="824759"/>
                  <a:pt x="1611837" y="799942"/>
                  <a:pt x="1703540" y="839243"/>
                </a:cubicBezTo>
                <a:cubicBezTo>
                  <a:pt x="1715676" y="844444"/>
                  <a:pt x="1728982" y="846568"/>
                  <a:pt x="1741118" y="851769"/>
                </a:cubicBezTo>
                <a:cubicBezTo>
                  <a:pt x="1758281" y="859125"/>
                  <a:pt x="1774059" y="869466"/>
                  <a:pt x="1791222" y="876822"/>
                </a:cubicBezTo>
                <a:cubicBezTo>
                  <a:pt x="1833438" y="894915"/>
                  <a:pt x="1831238" y="885985"/>
                  <a:pt x="1878904" y="901874"/>
                </a:cubicBezTo>
                <a:cubicBezTo>
                  <a:pt x="1900235" y="908984"/>
                  <a:pt x="1919548" y="922215"/>
                  <a:pt x="1941534" y="926926"/>
                </a:cubicBezTo>
                <a:cubicBezTo>
                  <a:pt x="1978504" y="934848"/>
                  <a:pt x="2016791" y="934455"/>
                  <a:pt x="2054269" y="939452"/>
                </a:cubicBezTo>
                <a:cubicBezTo>
                  <a:pt x="2079444" y="942809"/>
                  <a:pt x="2104250" y="948621"/>
                  <a:pt x="2129425" y="951978"/>
                </a:cubicBezTo>
                <a:cubicBezTo>
                  <a:pt x="2278326" y="971831"/>
                  <a:pt x="2197526" y="955250"/>
                  <a:pt x="2317315" y="977030"/>
                </a:cubicBezTo>
                <a:cubicBezTo>
                  <a:pt x="2426160" y="996820"/>
                  <a:pt x="2334654" y="978634"/>
                  <a:pt x="2442575" y="1014608"/>
                </a:cubicBezTo>
                <a:cubicBezTo>
                  <a:pt x="2469111" y="1023453"/>
                  <a:pt x="2530489" y="1034696"/>
                  <a:pt x="2555310" y="1039660"/>
                </a:cubicBezTo>
                <a:cubicBezTo>
                  <a:pt x="2576187" y="1048011"/>
                  <a:pt x="2596247" y="1058796"/>
                  <a:pt x="2617940" y="1064712"/>
                </a:cubicBezTo>
                <a:cubicBezTo>
                  <a:pt x="2642443" y="1071395"/>
                  <a:pt x="2667994" y="1073376"/>
                  <a:pt x="2693096" y="1077238"/>
                </a:cubicBezTo>
                <a:cubicBezTo>
                  <a:pt x="2861750" y="1103185"/>
                  <a:pt x="2813498" y="1091127"/>
                  <a:pt x="3081403" y="1102290"/>
                </a:cubicBezTo>
                <a:cubicBezTo>
                  <a:pt x="3175931" y="1133799"/>
                  <a:pt x="3083946" y="1106513"/>
                  <a:pt x="3281819" y="1127342"/>
                </a:cubicBezTo>
                <a:cubicBezTo>
                  <a:pt x="3537734" y="1154280"/>
                  <a:pt x="3221321" y="1125857"/>
                  <a:pt x="3407079" y="1152394"/>
                </a:cubicBezTo>
                <a:cubicBezTo>
                  <a:pt x="3448619" y="1158328"/>
                  <a:pt x="3490702" y="1159715"/>
                  <a:pt x="3532340" y="1164920"/>
                </a:cubicBezTo>
                <a:cubicBezTo>
                  <a:pt x="3557541" y="1168070"/>
                  <a:pt x="3582508" y="1172903"/>
                  <a:pt x="3607496" y="1177446"/>
                </a:cubicBezTo>
                <a:cubicBezTo>
                  <a:pt x="3628443" y="1181254"/>
                  <a:pt x="3648916" y="1188128"/>
                  <a:pt x="3670126" y="1189972"/>
                </a:cubicBezTo>
                <a:cubicBezTo>
                  <a:pt x="3745115" y="1196493"/>
                  <a:pt x="3820439" y="1198323"/>
                  <a:pt x="3895595" y="1202498"/>
                </a:cubicBezTo>
                <a:lnTo>
                  <a:pt x="4759890" y="1189972"/>
                </a:lnTo>
                <a:cubicBezTo>
                  <a:pt x="4793542" y="1189098"/>
                  <a:pt x="4826472" y="1179010"/>
                  <a:pt x="4860099" y="1177446"/>
                </a:cubicBezTo>
                <a:cubicBezTo>
                  <a:pt x="5006138" y="1170654"/>
                  <a:pt x="5152373" y="1169095"/>
                  <a:pt x="5298510" y="1164920"/>
                </a:cubicBezTo>
                <a:cubicBezTo>
                  <a:pt x="5340263" y="1160745"/>
                  <a:pt x="5382296" y="1158775"/>
                  <a:pt x="5423770" y="1152394"/>
                </a:cubicBezTo>
                <a:cubicBezTo>
                  <a:pt x="5436820" y="1150386"/>
                  <a:pt x="5448459" y="1142732"/>
                  <a:pt x="5461348" y="1139868"/>
                </a:cubicBezTo>
                <a:cubicBezTo>
                  <a:pt x="5486141" y="1134358"/>
                  <a:pt x="5511600" y="1132323"/>
                  <a:pt x="5536504" y="1127342"/>
                </a:cubicBezTo>
                <a:cubicBezTo>
                  <a:pt x="5593827" y="1115877"/>
                  <a:pt x="5586343" y="1110494"/>
                  <a:pt x="5649238" y="1102290"/>
                </a:cubicBezTo>
                <a:cubicBezTo>
                  <a:pt x="5878053" y="1072445"/>
                  <a:pt x="5878624" y="1077032"/>
                  <a:pt x="6112701" y="1064712"/>
                </a:cubicBezTo>
                <a:cubicBezTo>
                  <a:pt x="6137753" y="1060537"/>
                  <a:pt x="6163218" y="1058346"/>
                  <a:pt x="6187858" y="1052186"/>
                </a:cubicBezTo>
                <a:cubicBezTo>
                  <a:pt x="6213477" y="1045781"/>
                  <a:pt x="6237120" y="1032313"/>
                  <a:pt x="6263014" y="1027134"/>
                </a:cubicBezTo>
                <a:cubicBezTo>
                  <a:pt x="6306064" y="1018524"/>
                  <a:pt x="6334472" y="1013875"/>
                  <a:pt x="6375748" y="1002082"/>
                </a:cubicBezTo>
                <a:cubicBezTo>
                  <a:pt x="6388444" y="998455"/>
                  <a:pt x="6400517" y="992758"/>
                  <a:pt x="6413326" y="989556"/>
                </a:cubicBezTo>
                <a:cubicBezTo>
                  <a:pt x="6450671" y="980220"/>
                  <a:pt x="6489046" y="975079"/>
                  <a:pt x="6526060" y="964504"/>
                </a:cubicBezTo>
                <a:cubicBezTo>
                  <a:pt x="6547680" y="958327"/>
                  <a:pt x="6567199" y="946064"/>
                  <a:pt x="6588690" y="939452"/>
                </a:cubicBezTo>
                <a:cubicBezTo>
                  <a:pt x="6621598" y="929326"/>
                  <a:pt x="6656931" y="927187"/>
                  <a:pt x="6688899" y="914400"/>
                </a:cubicBezTo>
                <a:cubicBezTo>
                  <a:pt x="6709776" y="906049"/>
                  <a:pt x="6730982" y="898480"/>
                  <a:pt x="6751529" y="889348"/>
                </a:cubicBezTo>
                <a:cubicBezTo>
                  <a:pt x="6768592" y="881764"/>
                  <a:pt x="6783919" y="870201"/>
                  <a:pt x="6801633" y="864296"/>
                </a:cubicBezTo>
                <a:cubicBezTo>
                  <a:pt x="6821831" y="857563"/>
                  <a:pt x="6843723" y="857371"/>
                  <a:pt x="6864263" y="851769"/>
                </a:cubicBezTo>
                <a:cubicBezTo>
                  <a:pt x="7039060" y="804096"/>
                  <a:pt x="6849475" y="844706"/>
                  <a:pt x="7002049" y="814191"/>
                </a:cubicBezTo>
                <a:cubicBezTo>
                  <a:pt x="7104959" y="762736"/>
                  <a:pt x="6993162" y="815682"/>
                  <a:pt x="7127310" y="764087"/>
                </a:cubicBezTo>
                <a:cubicBezTo>
                  <a:pt x="7312695" y="692786"/>
                  <a:pt x="7149296" y="748408"/>
                  <a:pt x="7252570" y="713983"/>
                </a:cubicBezTo>
                <a:cubicBezTo>
                  <a:pt x="7269271" y="701457"/>
                  <a:pt x="7285686" y="688539"/>
                  <a:pt x="7302674" y="676405"/>
                </a:cubicBezTo>
                <a:cubicBezTo>
                  <a:pt x="7338860" y="650558"/>
                  <a:pt x="7348588" y="651371"/>
                  <a:pt x="7377830" y="613775"/>
                </a:cubicBezTo>
                <a:cubicBezTo>
                  <a:pt x="7396315" y="590009"/>
                  <a:pt x="7427934" y="538619"/>
                  <a:pt x="7427934" y="5386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F8697F09-C1F1-4E15-9954-51B41B3089C3}"/>
              </a:ext>
            </a:extLst>
          </p:cNvPr>
          <p:cNvCxnSpPr>
            <a:stCxn id="7" idx="22"/>
          </p:cNvCxnSpPr>
          <p:nvPr/>
        </p:nvCxnSpPr>
        <p:spPr>
          <a:xfrm flipV="1">
            <a:off x="5661764" y="1202499"/>
            <a:ext cx="1916483" cy="120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AC105804-0AA4-4F6C-847E-3B9A8EC9C6E2}"/>
              </a:ext>
            </a:extLst>
          </p:cNvPr>
          <p:cNvCxnSpPr>
            <a:cxnSpLocks/>
          </p:cNvCxnSpPr>
          <p:nvPr/>
        </p:nvCxnSpPr>
        <p:spPr>
          <a:xfrm flipV="1">
            <a:off x="6242871" y="1202499"/>
            <a:ext cx="2137042" cy="1354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C06D28EF-5781-48C9-86F0-A702BAAE6263}"/>
              </a:ext>
            </a:extLst>
          </p:cNvPr>
          <p:cNvCxnSpPr>
            <a:cxnSpLocks/>
          </p:cNvCxnSpPr>
          <p:nvPr/>
        </p:nvCxnSpPr>
        <p:spPr>
          <a:xfrm flipV="1">
            <a:off x="6835403" y="1259913"/>
            <a:ext cx="2271019" cy="1427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19CD18E9-9A4F-402F-9D92-034159D2B61A}"/>
              </a:ext>
            </a:extLst>
          </p:cNvPr>
          <p:cNvCxnSpPr>
            <a:cxnSpLocks/>
          </p:cNvCxnSpPr>
          <p:nvPr/>
        </p:nvCxnSpPr>
        <p:spPr>
          <a:xfrm flipV="1">
            <a:off x="7466614" y="1091859"/>
            <a:ext cx="2441474" cy="1713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id="{5B114E53-B256-4755-AC27-7C8881D6B300}"/>
              </a:ext>
            </a:extLst>
          </p:cNvPr>
          <p:cNvCxnSpPr>
            <a:cxnSpLocks/>
          </p:cNvCxnSpPr>
          <p:nvPr/>
        </p:nvCxnSpPr>
        <p:spPr>
          <a:xfrm flipV="1">
            <a:off x="8311570" y="1152395"/>
            <a:ext cx="2770157" cy="1719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id="{90CC24F6-A1B1-441A-962C-5F4652D0CE97}"/>
              </a:ext>
            </a:extLst>
          </p:cNvPr>
          <p:cNvCxnSpPr>
            <a:cxnSpLocks/>
          </p:cNvCxnSpPr>
          <p:nvPr/>
        </p:nvCxnSpPr>
        <p:spPr>
          <a:xfrm flipV="1">
            <a:off x="9454445" y="1157610"/>
            <a:ext cx="2445281" cy="1568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36C5397D-38B9-4426-877F-7D272946872D}"/>
              </a:ext>
            </a:extLst>
          </p:cNvPr>
          <p:cNvCxnSpPr>
            <a:cxnSpLocks/>
          </p:cNvCxnSpPr>
          <p:nvPr/>
        </p:nvCxnSpPr>
        <p:spPr>
          <a:xfrm flipV="1">
            <a:off x="4922729" y="1152396"/>
            <a:ext cx="1697276" cy="888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28">
            <a:extLst>
              <a:ext uri="{FF2B5EF4-FFF2-40B4-BE49-F238E27FC236}">
                <a16:creationId xmlns:a16="http://schemas.microsoft.com/office/drawing/2014/main" id="{D7B5301A-F4C3-446E-89C8-C0DD9D6C1EEC}"/>
              </a:ext>
            </a:extLst>
          </p:cNvPr>
          <p:cNvCxnSpPr>
            <a:cxnSpLocks/>
          </p:cNvCxnSpPr>
          <p:nvPr/>
        </p:nvCxnSpPr>
        <p:spPr>
          <a:xfrm flipV="1">
            <a:off x="4474923" y="1136749"/>
            <a:ext cx="1419925" cy="752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ijeva vitičasta zagrada 30">
            <a:extLst>
              <a:ext uri="{FF2B5EF4-FFF2-40B4-BE49-F238E27FC236}">
                <a16:creationId xmlns:a16="http://schemas.microsoft.com/office/drawing/2014/main" id="{45F503EF-BD5A-40B7-B018-26EFCA9B2CFF}"/>
              </a:ext>
            </a:extLst>
          </p:cNvPr>
          <p:cNvSpPr/>
          <p:nvPr/>
        </p:nvSpPr>
        <p:spPr>
          <a:xfrm>
            <a:off x="1891431" y="911015"/>
            <a:ext cx="1187518" cy="7523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BD08A5D7-E29A-44D8-A42E-6B70BD354603}"/>
              </a:ext>
            </a:extLst>
          </p:cNvPr>
          <p:cNvSpPr txBox="1"/>
          <p:nvPr/>
        </p:nvSpPr>
        <p:spPr>
          <a:xfrm>
            <a:off x="300624" y="1377862"/>
            <a:ext cx="217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sjeverni hladni pojas</a:t>
            </a:r>
          </a:p>
        </p:txBody>
      </p:sp>
      <p:sp>
        <p:nvSpPr>
          <p:cNvPr id="33" name="Lijeva vitičasta zagrada 32">
            <a:extLst>
              <a:ext uri="{FF2B5EF4-FFF2-40B4-BE49-F238E27FC236}">
                <a16:creationId xmlns:a16="http://schemas.microsoft.com/office/drawing/2014/main" id="{14C2A790-68D1-42FC-99C9-1FA7B3145A2E}"/>
              </a:ext>
            </a:extLst>
          </p:cNvPr>
          <p:cNvSpPr/>
          <p:nvPr/>
        </p:nvSpPr>
        <p:spPr>
          <a:xfrm>
            <a:off x="3078949" y="1948843"/>
            <a:ext cx="1217478" cy="465990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4FFA7156-0DF1-4285-ABCA-08404DF72309}"/>
              </a:ext>
            </a:extLst>
          </p:cNvPr>
          <p:cNvSpPr txBox="1"/>
          <p:nvPr/>
        </p:nvSpPr>
        <p:spPr>
          <a:xfrm>
            <a:off x="397519" y="4202296"/>
            <a:ext cx="268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sjeverni umjereni pojas</a:t>
            </a:r>
          </a:p>
        </p:txBody>
      </p:sp>
      <p:sp>
        <p:nvSpPr>
          <p:cNvPr id="35" name="Pravokutnik 34">
            <a:extLst>
              <a:ext uri="{FF2B5EF4-FFF2-40B4-BE49-F238E27FC236}">
                <a16:creationId xmlns:a16="http://schemas.microsoft.com/office/drawing/2014/main" id="{D2242E4B-867F-4AD9-B345-ACF3E5FAAFDF}"/>
              </a:ext>
            </a:extLst>
          </p:cNvPr>
          <p:cNvSpPr/>
          <p:nvPr/>
        </p:nvSpPr>
        <p:spPr>
          <a:xfrm>
            <a:off x="300624" y="463463"/>
            <a:ext cx="11361108" cy="61003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dirty="0">
                <a:solidFill>
                  <a:schemeClr val="tx1"/>
                </a:solidFill>
              </a:rPr>
              <a:t>Danska, jug Skandinavskog poluotoka usko priobalje Norveške – umjereno topla vlažna klima</a:t>
            </a:r>
          </a:p>
          <a:p>
            <a:endParaRPr lang="hr-HR" sz="2800" dirty="0">
              <a:solidFill>
                <a:schemeClr val="tx1"/>
              </a:solidFill>
            </a:endParaRPr>
          </a:p>
          <a:p>
            <a:r>
              <a:rPr lang="hr-HR" sz="2800" dirty="0">
                <a:solidFill>
                  <a:schemeClr val="tx1"/>
                </a:solidFill>
              </a:rPr>
              <a:t>Najveći dio Sjeverne Europe – vlažna snježno – šumska klima</a:t>
            </a:r>
          </a:p>
          <a:p>
            <a:endParaRPr lang="hr-HR" sz="2800" dirty="0">
              <a:solidFill>
                <a:schemeClr val="tx1"/>
              </a:solidFill>
            </a:endParaRPr>
          </a:p>
          <a:p>
            <a:r>
              <a:rPr lang="hr-HR" sz="2800" dirty="0">
                <a:solidFill>
                  <a:schemeClr val="tx1"/>
                </a:solidFill>
              </a:rPr>
              <a:t>Krajnji sjever Europe, veći dio Islanda, najviši dijelovi Skandinavskog gorja – snježne klime</a:t>
            </a:r>
          </a:p>
          <a:p>
            <a:endParaRPr lang="hr-HR" sz="2800" dirty="0">
              <a:solidFill>
                <a:schemeClr val="tx1"/>
              </a:solidFill>
            </a:endParaRPr>
          </a:p>
          <a:p>
            <a:endParaRPr lang="hr-HR" sz="2800" dirty="0">
              <a:solidFill>
                <a:schemeClr val="tx1"/>
              </a:solidFill>
            </a:endParaRPr>
          </a:p>
          <a:p>
            <a:r>
              <a:rPr lang="hr-HR" sz="2800" i="1" dirty="0">
                <a:solidFill>
                  <a:schemeClr val="tx1"/>
                </a:solidFill>
              </a:rPr>
              <a:t>Objasnite pojmove: ponoćno Sunce, polarni dan i polarna noć.</a:t>
            </a:r>
          </a:p>
        </p:txBody>
      </p:sp>
    </p:spTree>
    <p:extLst>
      <p:ext uri="{BB962C8B-B14F-4D97-AF65-F5344CB8AC3E}">
        <p14:creationId xmlns:p14="http://schemas.microsoft.com/office/powerpoint/2010/main" val="315485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CE89472-D194-4649-B486-F776964D9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886" y="789139"/>
            <a:ext cx="9938228" cy="3992845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6961C6D-6354-48BD-8055-5804FECE92B2}"/>
              </a:ext>
            </a:extLst>
          </p:cNvPr>
          <p:cNvSpPr txBox="1"/>
          <p:nvPr/>
        </p:nvSpPr>
        <p:spPr>
          <a:xfrm>
            <a:off x="1126886" y="5311036"/>
            <a:ext cx="993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Imenujte biljne zajednice prikazane na fotografijama.</a:t>
            </a:r>
          </a:p>
        </p:txBody>
      </p:sp>
    </p:spTree>
    <p:extLst>
      <p:ext uri="{BB962C8B-B14F-4D97-AF65-F5344CB8AC3E}">
        <p14:creationId xmlns:p14="http://schemas.microsoft.com/office/powerpoint/2010/main" val="295574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A826512-8F43-478C-BE28-594586F5C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31"/>
          <a:stretch/>
        </p:blipFill>
        <p:spPr>
          <a:xfrm>
            <a:off x="1020932" y="1156517"/>
            <a:ext cx="3850123" cy="454496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5D4A3F2-BC92-49EE-BF73-CDE8E1DDD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" t="-728" r="3038" b="2183"/>
          <a:stretch/>
        </p:blipFill>
        <p:spPr>
          <a:xfrm>
            <a:off x="6986727" y="1089397"/>
            <a:ext cx="3585839" cy="454496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42929EE-E695-4970-A366-BAA39C6D6975}"/>
              </a:ext>
            </a:extLst>
          </p:cNvPr>
          <p:cNvSpPr txBox="1"/>
          <p:nvPr/>
        </p:nvSpPr>
        <p:spPr>
          <a:xfrm>
            <a:off x="337351" y="6090082"/>
            <a:ext cx="9711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Na geografskoj karti pronađite navedene gradove. Koje klime su zastupljene u njima? </a:t>
            </a:r>
          </a:p>
        </p:txBody>
      </p:sp>
    </p:spTree>
    <p:extLst>
      <p:ext uri="{BB962C8B-B14F-4D97-AF65-F5344CB8AC3E}">
        <p14:creationId xmlns:p14="http://schemas.microsoft.com/office/powerpoint/2010/main" val="135671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144 – 148.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68712"/>
              </p:ext>
            </p:extLst>
          </p:nvPr>
        </p:nvGraphicFramePr>
        <p:xfrm>
          <a:off x="4573540" y="275208"/>
          <a:ext cx="7189372" cy="55100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00889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896161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896161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896161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713969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815965">
                <a:tc>
                  <a:txBody>
                    <a:bodyPr/>
                    <a:lstStyle/>
                    <a:p>
                      <a:r>
                        <a:rPr lang="hr-HR" sz="1400" dirty="0"/>
                        <a:t>Opisati posebnosti regije Sjeverna Europa.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053954">
                <a:tc>
                  <a:txBody>
                    <a:bodyPr/>
                    <a:lstStyle/>
                    <a:p>
                      <a:r>
                        <a:rPr lang="hr-HR" sz="1400" dirty="0"/>
                        <a:t>Navesti specifičnosti geografskoga položaja regije Sjeverne Europe.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1291944">
                <a:tc>
                  <a:txBody>
                    <a:bodyPr/>
                    <a:lstStyle/>
                    <a:p>
                      <a:r>
                        <a:rPr lang="hr-HR" sz="1400" dirty="0"/>
                        <a:t>Opisati utjecaj glacijacije na oblikovanje reljefa.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  <a:tr h="1529934">
                <a:tc>
                  <a:txBody>
                    <a:bodyPr/>
                    <a:lstStyle/>
                    <a:p>
                      <a:r>
                        <a:rPr lang="hr-HR" sz="1400" dirty="0"/>
                        <a:t>Opisati utjecaj prirodno-geografskih obilježja na život stanovništva Sjeverne Europe.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60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CE8DDF4-8F18-44C7-88F7-EBA438B54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posebnosti regije Sjeverna Europa.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navesti specifičnosti geografskoga položaja regije Sjeverna Europa.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utjecaj glacijacije na oblikovanje reljefa.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utjecaj prirodno-geografskih obilježja na život stanovništva Sjeverne Europe.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057389A-074D-4624-9518-9123E890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63385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vjetlana\Documents\školska knjiga\ppt predlosci i slike\slike2\PPT\sh3516025.jpg">
            <a:extLst>
              <a:ext uri="{FF2B5EF4-FFF2-40B4-BE49-F238E27FC236}">
                <a16:creationId xmlns:a16="http://schemas.microsoft.com/office/drawing/2014/main" id="{1EE5B2DE-6748-4CAC-A18D-4EB367C7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8" y="0"/>
            <a:ext cx="5144642" cy="342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Svjetlana\Documents\školska knjiga\ppt predlosci i slike\slike2\PPT\sh13180537.jpg">
            <a:extLst>
              <a:ext uri="{FF2B5EF4-FFF2-40B4-BE49-F238E27FC236}">
                <a16:creationId xmlns:a16="http://schemas.microsoft.com/office/drawing/2014/main" id="{9555CF6B-4CC6-4A44-8447-D982C4EB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09" y="0"/>
            <a:ext cx="4354903" cy="320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Svjetlana\Documents\školska knjiga\ppt predlosci i slike\slike2\PPT\219090.TIF">
            <a:extLst>
              <a:ext uri="{FF2B5EF4-FFF2-40B4-BE49-F238E27FC236}">
                <a16:creationId xmlns:a16="http://schemas.microsoft.com/office/drawing/2014/main" id="{94F8623B-10E5-4A36-968E-8185F1574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3670" r="3444" b="5255"/>
          <a:stretch/>
        </p:blipFill>
        <p:spPr bwMode="auto">
          <a:xfrm>
            <a:off x="938798" y="3472273"/>
            <a:ext cx="4643022" cy="298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Svjetlana\Documents\školska knjiga\ppt predlosci i slike\slike2\PPT\sh10666480.jpg">
            <a:extLst>
              <a:ext uri="{FF2B5EF4-FFF2-40B4-BE49-F238E27FC236}">
                <a16:creationId xmlns:a16="http://schemas.microsoft.com/office/drawing/2014/main" id="{0A16AFAE-EDF7-4215-90F1-89BA998B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30" y="3472273"/>
            <a:ext cx="2460119" cy="328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Svjetlana\Documents\školska knjiga\ppt predlosci i slike\slike2\PPT\sh64329223.jpg">
            <a:extLst>
              <a:ext uri="{FF2B5EF4-FFF2-40B4-BE49-F238E27FC236}">
                <a16:creationId xmlns:a16="http://schemas.microsoft.com/office/drawing/2014/main" id="{62D79AE5-6D43-4FB7-8908-4F4C3794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16" y="3299923"/>
            <a:ext cx="3720104" cy="31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36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8518838-C580-4BE4-A394-7947A7467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138936"/>
            <a:ext cx="10905066" cy="45801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C7ED721-AE11-4BFD-88EE-CE79B8599EB6}"/>
              </a:ext>
            </a:extLst>
          </p:cNvPr>
          <p:cNvSpPr txBox="1"/>
          <p:nvPr/>
        </p:nvSpPr>
        <p:spPr>
          <a:xfrm>
            <a:off x="428978" y="6039556"/>
            <a:ext cx="889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Koja prirodna bogatstva prepoznajete na fotografijama?</a:t>
            </a:r>
          </a:p>
        </p:txBody>
      </p:sp>
    </p:spTree>
    <p:extLst>
      <p:ext uri="{BB962C8B-B14F-4D97-AF65-F5344CB8AC3E}">
        <p14:creationId xmlns:p14="http://schemas.microsoft.com/office/powerpoint/2010/main" val="323199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DA54752-6A50-4C3A-8C94-56C85B5DF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6454422" cy="3304640"/>
          </a:xfrm>
        </p:spPr>
        <p:txBody>
          <a:bodyPr/>
          <a:lstStyle/>
          <a:p>
            <a:pPr marL="0" indent="0">
              <a:buNone/>
            </a:pPr>
            <a:r>
              <a:rPr lang="hr-HR" sz="2400" i="1" dirty="0"/>
              <a:t>Prisjetite se: Koji su najveći europski otoci i poluotoci?</a:t>
            </a:r>
          </a:p>
          <a:p>
            <a:pPr marL="0" indent="0">
              <a:buNone/>
            </a:pPr>
            <a:r>
              <a:rPr lang="hr-HR" sz="2400" i="1" dirty="0"/>
              <a:t>Koja se mora nalaze na sjeveru Europe?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r>
              <a:rPr lang="hr-HR" sz="2400" i="1" dirty="0"/>
              <a:t>Izdvojite i na geografskoj karti pokažite države regije Sjeverna Europa.</a:t>
            </a:r>
          </a:p>
          <a:p>
            <a:pPr marL="0" indent="0">
              <a:buNone/>
            </a:pPr>
            <a:r>
              <a:rPr lang="hr-HR" sz="2400" i="1" dirty="0"/>
              <a:t>Odredite geografski položaj Sjeverne Europe.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2CCC385-12F2-4D0B-9F38-D8E9C1E3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Uz more na sjeveru kontinenta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6E7B077-CBCF-4D47-8417-F44A2C42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45" y="1704622"/>
            <a:ext cx="4162572" cy="44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9FA58AB0-EACF-4D6B-BEC4-8E4E45FD4C21}"/>
              </a:ext>
            </a:extLst>
          </p:cNvPr>
          <p:cNvSpPr txBox="1"/>
          <p:nvPr/>
        </p:nvSpPr>
        <p:spPr>
          <a:xfrm>
            <a:off x="854476" y="1801245"/>
            <a:ext cx="9248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dirty="0">
                <a:solidFill>
                  <a:srgbClr val="00B0F0"/>
                </a:solidFill>
              </a:rPr>
              <a:t>Skandinavski poluotok</a:t>
            </a:r>
            <a:r>
              <a:rPr lang="hr-HR" dirty="0"/>
              <a:t>: Norveška, Švedska, Finska 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dirty="0">
                <a:solidFill>
                  <a:srgbClr val="00B0F0"/>
                </a:solidFill>
              </a:rPr>
              <a:t>Skandinavija</a:t>
            </a:r>
            <a:r>
              <a:rPr lang="hr-HR" dirty="0"/>
              <a:t>: Danska, Norveška, Švedska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dirty="0">
                <a:solidFill>
                  <a:srgbClr val="00B0F0"/>
                </a:solidFill>
              </a:rPr>
              <a:t>Nordijske zemlje</a:t>
            </a:r>
            <a:r>
              <a:rPr lang="hr-HR" dirty="0"/>
              <a:t>: Danska, Finska, Island, Norveška, Švedska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dirty="0">
                <a:solidFill>
                  <a:srgbClr val="00B0F0"/>
                </a:solidFill>
              </a:rPr>
              <a:t>Baltičke zemlje</a:t>
            </a:r>
            <a:r>
              <a:rPr lang="hr-HR" dirty="0"/>
              <a:t>: Estonija, Latvija, Litva</a:t>
            </a:r>
          </a:p>
        </p:txBody>
      </p: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id="{27A15156-B6EC-497A-ABF9-D4676EAA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5" y="2866193"/>
            <a:ext cx="579882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2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A0EE728-CFB0-4BAF-BF06-1807C4454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02" y="1776679"/>
            <a:ext cx="3636146" cy="4535343"/>
          </a:xfrm>
        </p:spPr>
        <p:txBody>
          <a:bodyPr>
            <a:normAutofit fontScale="92500" lnSpcReduction="20000"/>
          </a:bodyPr>
          <a:lstStyle/>
          <a:p>
            <a:r>
              <a:rPr lang="hr-HR" sz="2400" dirty="0"/>
              <a:t>nalazi se uz Atlantski ocean, Norveško, Sjeverno i Baltičko more te je otvorena prema Arktičkom oceanu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Koja mora pripadaju Arktičkom oceanu?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r>
              <a:rPr lang="hr-HR" sz="2400" i="1" dirty="0"/>
              <a:t>Na geografskoj karti potražite morske prolaze </a:t>
            </a:r>
            <a:r>
              <a:rPr lang="hr-HR" sz="2400" i="1" dirty="0" err="1"/>
              <a:t>Skagerrak</a:t>
            </a:r>
            <a:r>
              <a:rPr lang="hr-HR" sz="2400" i="1" dirty="0"/>
              <a:t> i </a:t>
            </a:r>
            <a:r>
              <a:rPr lang="hr-HR" sz="2400" i="1" dirty="0" err="1"/>
              <a:t>Kattegat</a:t>
            </a:r>
            <a:r>
              <a:rPr lang="hr-HR" sz="2400" i="1" dirty="0"/>
              <a:t>, Oresund, Veliki i Mali </a:t>
            </a:r>
            <a:r>
              <a:rPr lang="hr-HR" sz="2400" i="1" dirty="0" err="1"/>
              <a:t>Belt</a:t>
            </a:r>
            <a:r>
              <a:rPr lang="hr-HR" sz="2400" i="1" dirty="0"/>
              <a:t>.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r>
              <a:rPr lang="hr-HR" sz="2400" i="1" dirty="0"/>
              <a:t>Potražite na geografskoj karti Kielski kanal. Prisjetite se u čemu je njegova važnost?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57D6E8-5ECF-4949-8F5F-A42D3EE9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53" y="1125522"/>
            <a:ext cx="6787245" cy="485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37D7E24-C222-479F-983E-62060514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319"/>
            <a:ext cx="3307672" cy="3304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i="1" dirty="0"/>
              <a:t>Prisjetite se: Kakav je reljef na sjeveru Europe?</a:t>
            </a:r>
          </a:p>
          <a:p>
            <a:pPr marL="0" indent="0">
              <a:buNone/>
            </a:pPr>
            <a:r>
              <a:rPr lang="hr-HR" sz="2400" i="1" dirty="0"/>
              <a:t>Imenujte prastari štit i staro gorje Sjeverne Europe? Pokažite ih na karti.</a:t>
            </a:r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E35BF2C-0880-40F0-A51C-2484F561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Prastaro i staro gorje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1C0B05-755A-442C-A3B6-A4C139CD3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04" y="158159"/>
            <a:ext cx="4574959" cy="484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D4402D-F3A8-4B4F-A35E-DCBBA3A6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" y="4800600"/>
            <a:ext cx="9305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9359906-791C-40F6-8D42-694E5DC704D4}"/>
              </a:ext>
            </a:extLst>
          </p:cNvPr>
          <p:cNvSpPr txBox="1"/>
          <p:nvPr/>
        </p:nvSpPr>
        <p:spPr>
          <a:xfrm>
            <a:off x="4596384" y="2755392"/>
            <a:ext cx="2255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Baltički štit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Skandinavsko gorje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0D1E2E9-E8F4-473C-8B78-73714CB69DAD}"/>
              </a:ext>
            </a:extLst>
          </p:cNvPr>
          <p:cNvSpPr txBox="1"/>
          <p:nvPr/>
        </p:nvSpPr>
        <p:spPr>
          <a:xfrm>
            <a:off x="9255998" y="5288359"/>
            <a:ext cx="2828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Opišite razliku između zapadne i istočne obale Skandinavskog poluotoka.</a:t>
            </a:r>
          </a:p>
        </p:txBody>
      </p:sp>
    </p:spTree>
    <p:extLst>
      <p:ext uri="{BB962C8B-B14F-4D97-AF65-F5344CB8AC3E}">
        <p14:creationId xmlns:p14="http://schemas.microsoft.com/office/powerpoint/2010/main" val="8845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4.79167E-6 -0.333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a otvorenom, stijena, priroda&#10;&#10;Opis je automatski generiran">
            <a:extLst>
              <a:ext uri="{FF2B5EF4-FFF2-40B4-BE49-F238E27FC236}">
                <a16:creationId xmlns:a16="http://schemas.microsoft.com/office/drawing/2014/main" id="{9D60FCD0-F534-4592-99DC-6B36ADD1D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832" y="0"/>
            <a:ext cx="3403125" cy="2617789"/>
          </a:xfrm>
        </p:spPr>
      </p:pic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id="{B44C7D7C-66B9-48F8-B5C5-9422A5836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672" y="159492"/>
            <a:ext cx="4220208" cy="299283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8659CCF-CA56-4102-9379-0F85D1385516}"/>
              </a:ext>
            </a:extLst>
          </p:cNvPr>
          <p:cNvSpPr txBox="1"/>
          <p:nvPr/>
        </p:nvSpPr>
        <p:spPr>
          <a:xfrm>
            <a:off x="949911" y="3835153"/>
            <a:ext cx="7492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vulkanske stijene – otok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  <a:p>
            <a:r>
              <a:rPr lang="hr-HR" sz="2400" i="1" dirty="0"/>
              <a:t>Prisjetite se: Kako je nastao otok Island? Zašto ga zovemo zemljom „leda i vatre”? Što je prikazano na fotografiji desno? Uz koji oblik obnovljive energije ih povezujemo?</a:t>
            </a:r>
          </a:p>
        </p:txBody>
      </p:sp>
      <p:pic>
        <p:nvPicPr>
          <p:cNvPr id="9" name="Picture 2" descr="C:\Users\Svjetlana\Documents\školska knjiga\ppt predlosci i slike\originali\025_24022.TIF">
            <a:extLst>
              <a:ext uri="{FF2B5EF4-FFF2-40B4-BE49-F238E27FC236}">
                <a16:creationId xmlns:a16="http://schemas.microsoft.com/office/drawing/2014/main" id="{CDB8C067-FF5D-4839-AA4E-AB0F7FD9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38" y="2891270"/>
            <a:ext cx="3110878" cy="382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DA9FC0C-3CD5-4FCE-8E57-0458128F71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91" t="4004" b="7187"/>
          <a:stretch/>
        </p:blipFill>
        <p:spPr>
          <a:xfrm>
            <a:off x="7802880" y="479379"/>
            <a:ext cx="4220208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8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3580</TotalTime>
  <Words>587</Words>
  <Application>Microsoft Office PowerPoint</Application>
  <PresentationFormat>Široki zaslon</PresentationFormat>
  <Paragraphs>87</Paragraphs>
  <Slides>17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Calibri Light</vt:lpstr>
      <vt:lpstr>Arial</vt:lpstr>
      <vt:lpstr>Calibri</vt:lpstr>
      <vt:lpstr>Office Theme</vt:lpstr>
      <vt:lpstr>Prirodna bogatstva sjevera Europe</vt:lpstr>
      <vt:lpstr>Ishodi</vt:lpstr>
      <vt:lpstr>PowerPoint prezentacija</vt:lpstr>
      <vt:lpstr>PowerPoint prezentacija</vt:lpstr>
      <vt:lpstr>Uz more na sjeveru kontinenta</vt:lpstr>
      <vt:lpstr>PowerPoint prezentacija</vt:lpstr>
      <vt:lpstr>PowerPoint prezentacija</vt:lpstr>
      <vt:lpstr>Prastaro i staro gorje</vt:lpstr>
      <vt:lpstr>PowerPoint prezentacija</vt:lpstr>
      <vt:lpstr>Ledeno je doba ostavilo duboke tragove</vt:lpstr>
      <vt:lpstr>PowerPoint prezentacija</vt:lpstr>
      <vt:lpstr>Klima </vt:lpstr>
      <vt:lpstr>PowerPoint prezentacija</vt:lpstr>
      <vt:lpstr>PowerPoint prezentacija</vt:lpstr>
      <vt:lpstr>PowerPoint prezentacija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90</cp:revision>
  <dcterms:created xsi:type="dcterms:W3CDTF">2021-01-04T08:54:24Z</dcterms:created>
  <dcterms:modified xsi:type="dcterms:W3CDTF">2021-07-15T14:42:14Z</dcterms:modified>
</cp:coreProperties>
</file>